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6" r:id="rId7"/>
    <p:sldId id="264" r:id="rId8"/>
    <p:sldId id="267" r:id="rId9"/>
    <p:sldId id="263" r:id="rId10"/>
    <p:sldId id="265" r:id="rId11"/>
    <p:sldId id="268" r:id="rId12"/>
    <p:sldId id="271" r:id="rId13"/>
    <p:sldId id="269" r:id="rId14"/>
    <p:sldId id="272" r:id="rId15"/>
    <p:sldId id="273" r:id="rId16"/>
  </p:sldIdLst>
  <p:sldSz cx="9601200" cy="12801600" type="A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8F4F"/>
    <a:srgbClr val="8F4F50"/>
    <a:srgbClr val="8F4F4F"/>
    <a:srgbClr val="0E4765"/>
    <a:srgbClr val="C4B7B8"/>
    <a:srgbClr val="23334B"/>
    <a:srgbClr val="FFFFFF"/>
    <a:srgbClr val="000613"/>
    <a:srgbClr val="2E3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BAE824-6086-4323-BF8A-A911ED50D93E}" v="1" dt="2024-07-16T21:41:01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568" y="1843430"/>
            <a:ext cx="6603225" cy="5752186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8086" y="8363715"/>
            <a:ext cx="4720190" cy="2177457"/>
          </a:xfrm>
        </p:spPr>
        <p:txBody>
          <a:bodyPr>
            <a:normAutofit/>
          </a:bodyPr>
          <a:lstStyle>
            <a:lvl1pPr marL="0" indent="0" algn="ctr">
              <a:buNone/>
              <a:defRPr sz="1050" cap="all" spc="450" baseline="0"/>
            </a:lvl1pPr>
            <a:lvl2pPr marL="342900" indent="0" algn="ctr">
              <a:buNone/>
              <a:defRPr sz="1050"/>
            </a:lvl2pPr>
            <a:lvl3pPr marL="685800" indent="0" algn="ctr">
              <a:buNone/>
              <a:defRPr sz="1050"/>
            </a:lvl3pPr>
            <a:lvl4pPr marL="1028700" indent="0" algn="ctr">
              <a:buNone/>
              <a:defRPr sz="1050"/>
            </a:lvl4pPr>
            <a:lvl5pPr marL="1371600" indent="0" algn="ctr">
              <a:buNone/>
              <a:defRPr sz="1050"/>
            </a:lvl5pPr>
            <a:lvl6pPr marL="1714500" indent="0" algn="ctr">
              <a:buNone/>
              <a:defRPr sz="1050"/>
            </a:lvl6pPr>
            <a:lvl7pPr marL="2057400" indent="0" algn="ctr">
              <a:buNone/>
              <a:defRPr sz="1050"/>
            </a:lvl7pPr>
            <a:lvl8pPr marL="2400300" indent="0" algn="ctr">
              <a:buNone/>
              <a:defRPr sz="1050"/>
            </a:lvl8pPr>
            <a:lvl9pPr marL="2743200" indent="0" algn="ctr">
              <a:buNone/>
              <a:defRPr sz="105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49A-688B-4AED-AA8E-F203BA3310F5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5241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0231-6059-4AF0-B828-13FEB68C6E43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547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087-9EB9-42E7-B62A-9B8FE3556101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259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7B2A-1291-46F4-B4CC-8BAFDF935B56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231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06" y="3191512"/>
            <a:ext cx="7426764" cy="5325109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506" y="8566999"/>
            <a:ext cx="7426764" cy="28003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B3B4-A63D-42FA-B9D1-41D36384F384}" type="datetimeFigureOut">
              <a:rPr lang="en-US" dirty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6577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506" y="3407833"/>
            <a:ext cx="3688695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0594" y="3407833"/>
            <a:ext cx="3688696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0803-F60A-46DD-B88E-307855619A34}" type="datetimeFigureOut">
              <a:rPr lang="en-US" dirty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200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681568"/>
            <a:ext cx="7796195" cy="24743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3836804" cy="1537969"/>
          </a:xfrm>
        </p:spPr>
        <p:txBody>
          <a:bodyPr anchor="b">
            <a:noAutofit/>
          </a:bodyPr>
          <a:lstStyle>
            <a:lvl1pPr marL="0" indent="0">
              <a:buNone/>
              <a:defRPr sz="1200" b="1" cap="all" spc="225" baseline="0"/>
            </a:lvl1pPr>
            <a:lvl2pPr marL="342900" indent="0">
              <a:buNone/>
              <a:defRPr sz="1200" b="1"/>
            </a:lvl2pPr>
            <a:lvl3pPr marL="685800" indent="0">
              <a:buNone/>
              <a:defRPr sz="12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333" y="4686513"/>
            <a:ext cx="3836805" cy="687789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8225" y="3138171"/>
            <a:ext cx="3819303" cy="1537969"/>
          </a:xfrm>
        </p:spPr>
        <p:txBody>
          <a:bodyPr anchor="b">
            <a:noAutofit/>
          </a:bodyPr>
          <a:lstStyle>
            <a:lvl1pPr marL="0" indent="0">
              <a:buNone/>
              <a:defRPr sz="1200" b="1" cap="all" spc="225" baseline="0"/>
            </a:lvl1pPr>
            <a:lvl2pPr marL="342900" indent="0">
              <a:buNone/>
              <a:defRPr sz="1200" b="1"/>
            </a:lvl2pPr>
            <a:lvl3pPr marL="685800" indent="0">
              <a:buNone/>
              <a:defRPr sz="12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8225" y="4676140"/>
            <a:ext cx="3836806" cy="687789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4245-B7F0-48F5-9A59-408A637F0829}" type="datetimeFigureOut">
              <a:rPr lang="en-US" dirty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1653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FBFC-AFD0-49F7-9AAB-86AF5F4471C2}" type="datetimeFigureOut">
              <a:rPr lang="en-US" dirty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90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EFA3-A6B6-4916-BD87-2F7F0B6DE4AC}" type="datetimeFigureOut">
              <a:rPr lang="en-US" dirty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117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761" y="853442"/>
            <a:ext cx="4451070" cy="10087187"/>
          </a:xfrm>
        </p:spPr>
        <p:txBody>
          <a:bodyPr/>
          <a:lstStyle>
            <a:lvl1pPr>
              <a:defRPr sz="2400"/>
            </a:lvl1pPr>
            <a:lvl2pPr>
              <a:defRPr sz="2100" b="1"/>
            </a:lvl2pPr>
            <a:lvl3pPr>
              <a:defRPr sz="1800" b="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FE2-E902-4B86-B2C7-4AE6B54CDB70}" type="datetimeFigureOut">
              <a:rPr lang="en-US" dirty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9337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E58-F253-4E0F-B41E-2DC0E51ABEA1}" type="datetimeFigureOut">
              <a:rPr lang="en-US" dirty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1982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8738454" y="25003"/>
            <a:ext cx="389197" cy="1272100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/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/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/>
              <a:ahLst/>
              <a:cxnLst/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/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/>
              <a:ahLst/>
              <a:cxnLst/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/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/>
              <a:ahLst/>
              <a:cxnLst/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/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/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/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/>
              <a:ahLst/>
              <a:cxnLst/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/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/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/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/>
              <a:ahLst/>
              <a:cxnLst/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/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/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/>
              <a:ahLst/>
              <a:cxnLst/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/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/>
              <a:ahLst/>
              <a:cxnLst/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/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/>
              <a:ahLst/>
              <a:cxnLst/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/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/>
              <a:ahLst/>
              <a:cxnLst/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/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/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/>
              <a:ahLst/>
              <a:cxnLst/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/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/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/>
              <a:ahLst/>
              <a:cxnLst/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/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/>
              <a:ahLst/>
              <a:cxnLst/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/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/>
              <a:ahLst/>
              <a:cxnLst/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/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/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/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/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/>
              <a:ahLst/>
              <a:cxnLst/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/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/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/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/>
              <a:ahLst/>
              <a:cxnLst/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/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/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/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/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/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/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/>
              <a:ahLst/>
              <a:cxnLst/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/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/>
              <a:ahLst/>
              <a:cxnLst/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/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/>
              <a:ahLst/>
              <a:cxnLst/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/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/>
              <a:ahLst/>
              <a:cxnLst/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/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/>
              <a:ahLst/>
              <a:cxnLst/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/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/>
              <a:ahLst/>
              <a:cxnLst/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/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/>
              <a:ahLst/>
              <a:cxnLst/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/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/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/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/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/>
              <a:ahLst/>
              <a:cxnLst/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/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/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/>
              <a:ahLst/>
              <a:cxnLst/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/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/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/>
              <a:ahLst/>
              <a:cxnLst/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/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/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/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/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/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/>
              <a:ahLst/>
              <a:cxnLst/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/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/>
              <a:ahLst/>
              <a:cxnLst/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/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/>
              <a:ahLst/>
              <a:cxnLst/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/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/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/>
              <a:ahLst/>
              <a:cxnLst/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06" y="938785"/>
            <a:ext cx="7586784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506" y="3499104"/>
            <a:ext cx="7586784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6818" y="11914023"/>
            <a:ext cx="2241147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/>
                </a:solidFill>
              </a:defRPr>
            </a:lvl1pPr>
          </a:lstStyle>
          <a:p>
            <a:fld id="{0F082710-245A-48CB-A5F6-8BB1DF6AB298}" type="datetimeFigureOut">
              <a:rPr lang="en-US" dirty="0"/>
              <a:pPr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3625263" y="4131816"/>
            <a:ext cx="7760614" cy="327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/>
                </a:solidFill>
              </a:defRPr>
            </a:lvl1pPr>
          </a:lstStyle>
          <a:p>
            <a:r>
              <a:rPr lang="en-US"/>
              <a:t>￼    Seletores CSS - Adiano Luciano do carmo  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3112" y="11914023"/>
            <a:ext cx="39453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2"/>
                </a:solidFill>
              </a:defRPr>
            </a:lvl1pPr>
          </a:lstStyle>
          <a:p>
            <a:fld id="{24578CCF-2EC4-44CB-A694-F6F6E59A398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4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95" userDrawn="1">
          <p15:clr>
            <a:srgbClr val="F26B43"/>
          </p15:clr>
        </p15:guide>
        <p15:guide id="2" pos="5349" userDrawn="1">
          <p15:clr>
            <a:srgbClr val="F26B43"/>
          </p15:clr>
        </p15:guide>
        <p15:guide id="3" pos="2930" userDrawn="1">
          <p15:clr>
            <a:srgbClr val="F26B43"/>
          </p15:clr>
        </p15:guide>
        <p15:guide id="4" orient="horz" pos="1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7FC642-835F-BDD8-8AB9-D318B06A026E}"/>
              </a:ext>
            </a:extLst>
          </p:cNvPr>
          <p:cNvSpPr/>
          <p:nvPr/>
        </p:nvSpPr>
        <p:spPr>
          <a:xfrm>
            <a:off x="-20383" y="-6511"/>
            <a:ext cx="9628094" cy="12774705"/>
          </a:xfrm>
          <a:prstGeom prst="rect">
            <a:avLst/>
          </a:prstGeom>
          <a:solidFill>
            <a:srgbClr val="23334B"/>
          </a:solidFill>
          <a:ln>
            <a:solidFill>
              <a:srgbClr val="0E47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FC73D-3594-A324-9353-A0EEA56E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42" y="2494430"/>
            <a:ext cx="7920316" cy="7839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CAB054-BD6D-1698-BC29-A63A054EC33F}"/>
              </a:ext>
            </a:extLst>
          </p:cNvPr>
          <p:cNvSpPr txBox="1"/>
          <p:nvPr/>
        </p:nvSpPr>
        <p:spPr>
          <a:xfrm>
            <a:off x="-37368" y="439083"/>
            <a:ext cx="9643946" cy="1015663"/>
          </a:xfrm>
          <a:prstGeom prst="rect">
            <a:avLst/>
          </a:prstGeom>
          <a:noFill/>
          <a:ln>
            <a:solidFill>
              <a:srgbClr val="23334B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 i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CSS  </a:t>
            </a:r>
            <a:endParaRPr lang="pt-BR" sz="6000" i="1">
              <a:solidFill>
                <a:schemeClr val="bg1"/>
              </a:solidFill>
              <a:latin typeface="Aptos Black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F8A48F-C968-EB92-AE8C-57292647C2C0}"/>
              </a:ext>
            </a:extLst>
          </p:cNvPr>
          <p:cNvSpPr txBox="1"/>
          <p:nvPr/>
        </p:nvSpPr>
        <p:spPr>
          <a:xfrm>
            <a:off x="-37369" y="1461059"/>
            <a:ext cx="9643946" cy="1015663"/>
          </a:xfrm>
          <a:prstGeom prst="rect">
            <a:avLst/>
          </a:prstGeom>
          <a:noFill/>
          <a:ln>
            <a:solidFill>
              <a:srgbClr val="23334B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 i="1">
                <a:solidFill>
                  <a:schemeClr val="bg1"/>
                </a:solidFill>
                <a:highlight>
                  <a:srgbClr val="23334B"/>
                </a:highlight>
                <a:latin typeface="Aptos Black"/>
                <a:ea typeface="+mn-lt"/>
                <a:cs typeface="+mn-lt"/>
              </a:rPr>
              <a:t> </a:t>
            </a:r>
            <a:r>
              <a:rPr lang="pt-BR" sz="4800" i="1">
                <a:solidFill>
                  <a:schemeClr val="bg1"/>
                </a:solidFill>
                <a:highlight>
                  <a:srgbClr val="23334B"/>
                </a:highlight>
                <a:latin typeface="Aptos Black"/>
                <a:ea typeface="+mn-lt"/>
                <a:cs typeface="+mn-lt"/>
              </a:rPr>
              <a:t> Mestres do Legado dos Estilos</a:t>
            </a:r>
            <a:endParaRPr lang="pt-BR" sz="4800" i="1">
              <a:solidFill>
                <a:schemeClr val="bg1"/>
              </a:solidFill>
              <a:highlight>
                <a:srgbClr val="23334B"/>
              </a:highlight>
              <a:latin typeface="Aptos Black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61E194B-228E-FB53-4C20-C048E12F35B1}"/>
              </a:ext>
            </a:extLst>
          </p:cNvPr>
          <p:cNvSpPr txBox="1"/>
          <p:nvPr/>
        </p:nvSpPr>
        <p:spPr>
          <a:xfrm>
            <a:off x="-10476" y="11788400"/>
            <a:ext cx="9643946" cy="1015663"/>
          </a:xfrm>
          <a:prstGeom prst="rect">
            <a:avLst/>
          </a:prstGeom>
          <a:noFill/>
          <a:ln>
            <a:solidFill>
              <a:srgbClr val="23334B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 i="1">
                <a:solidFill>
                  <a:schemeClr val="bg1"/>
                </a:solidFill>
                <a:highlight>
                  <a:srgbClr val="23334B"/>
                </a:highlight>
                <a:latin typeface="Aptos Black"/>
                <a:ea typeface="+mn-lt"/>
                <a:cs typeface="+mn-lt"/>
              </a:rPr>
              <a:t> </a:t>
            </a:r>
            <a:r>
              <a:rPr lang="pt-BR" sz="4800" i="1">
                <a:solidFill>
                  <a:schemeClr val="bg1"/>
                </a:solidFill>
                <a:highlight>
                  <a:srgbClr val="23334B"/>
                </a:highlight>
                <a:latin typeface="Aptos Black"/>
                <a:ea typeface="+mn-lt"/>
                <a:cs typeface="+mn-lt"/>
              </a:rPr>
              <a:t> Adriano Luciano Carmo</a:t>
            </a:r>
            <a:endParaRPr lang="pt-BR" sz="4800" i="1">
              <a:solidFill>
                <a:schemeClr val="bg1"/>
              </a:solidFill>
              <a:highlight>
                <a:srgbClr val="23334B"/>
              </a:highlight>
              <a:latin typeface="Aptos Black"/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ED079C9-CF7E-D58E-2233-4A39B7B3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</a:t>
            </a:fld>
            <a:endParaRPr lang="pt-BR"/>
          </a:p>
        </p:txBody>
      </p:sp>
      <p:sp>
        <p:nvSpPr>
          <p:cNvPr id="10" name="Subtitulo">
            <a:extLst>
              <a:ext uri="{FF2B5EF4-FFF2-40B4-BE49-F238E27FC236}">
                <a16:creationId xmlns:a16="http://schemas.microsoft.com/office/drawing/2014/main" id="{238DADE6-09FE-60BF-78EE-734BBCEAC917}"/>
              </a:ext>
            </a:extLst>
          </p:cNvPr>
          <p:cNvSpPr txBox="1"/>
          <p:nvPr/>
        </p:nvSpPr>
        <p:spPr>
          <a:xfrm>
            <a:off x="847165" y="10555940"/>
            <a:ext cx="774550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Conheça aplicação do CSS com HTML de forma simples</a:t>
            </a:r>
            <a:r>
              <a:rPr lang="pt-BR" sz="4000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7905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10</a:t>
            </a:fld>
            <a:endParaRPr lang="en-US"/>
          </a:p>
        </p:txBody>
      </p:sp>
      <p:sp>
        <p:nvSpPr>
          <p:cNvPr id="10" name="Titulo">
            <a:extLst>
              <a:ext uri="{FF2B5EF4-FFF2-40B4-BE49-F238E27FC236}">
                <a16:creationId xmlns:a16="http://schemas.microsoft.com/office/drawing/2014/main" id="{80648AD6-F684-A0FD-0268-57F8130B0683}"/>
              </a:ext>
            </a:extLst>
          </p:cNvPr>
          <p:cNvSpPr txBox="1"/>
          <p:nvPr/>
        </p:nvSpPr>
        <p:spPr>
          <a:xfrm>
            <a:off x="1008531" y="954741"/>
            <a:ext cx="74765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dirty="0">
                <a:latin typeface="Aptos Black"/>
                <a:ea typeface="+mn-lt"/>
                <a:cs typeface="+mn-lt"/>
              </a:rPr>
              <a:t>CSS SIMPLIFICADO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8DCC7F-10B6-4812-01E0-F6B3E0150773}"/>
              </a:ext>
            </a:extLst>
          </p:cNvPr>
          <p:cNvSpPr/>
          <p:nvPr/>
        </p:nvSpPr>
        <p:spPr>
          <a:xfrm>
            <a:off x="438797" y="3113"/>
            <a:ext cx="338864" cy="1748116"/>
          </a:xfrm>
          <a:prstGeom prst="rect">
            <a:avLst/>
          </a:prstGeom>
          <a:solidFill>
            <a:srgbClr val="6B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 corrido ">
            <a:extLst>
              <a:ext uri="{FF2B5EF4-FFF2-40B4-BE49-F238E27FC236}">
                <a16:creationId xmlns:a16="http://schemas.microsoft.com/office/drawing/2014/main" id="{A76C6D5F-248F-ED73-3965-9E150E3394EE}"/>
              </a:ext>
            </a:extLst>
          </p:cNvPr>
          <p:cNvSpPr txBox="1"/>
          <p:nvPr/>
        </p:nvSpPr>
        <p:spPr>
          <a:xfrm>
            <a:off x="788988" y="2792459"/>
            <a:ext cx="7428437" cy="29546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ea typeface="+mn-lt"/>
                <a:cs typeface="+mn-lt"/>
              </a:rPr>
              <a:t>Os seletores de filho direto (</a:t>
            </a:r>
            <a:r>
              <a:rPr lang="pt-BR" sz="2400" dirty="0">
                <a:latin typeface="Consolas"/>
                <a:ea typeface="+mn-lt"/>
                <a:cs typeface="+mn-lt"/>
              </a:rPr>
              <a:t>&gt;</a:t>
            </a:r>
            <a:r>
              <a:rPr lang="pt-BR" sz="2400" dirty="0">
                <a:ea typeface="+mn-lt"/>
                <a:cs typeface="+mn-lt"/>
              </a:rPr>
              <a:t>) aplicam estilos a elementos que são filhos diretos de um elemento específico.</a:t>
            </a:r>
            <a:endParaRPr lang="pt-BR">
              <a:ea typeface="+mn-lt"/>
              <a:cs typeface="+mn-lt"/>
            </a:endParaRPr>
          </a:p>
          <a:p>
            <a:endParaRPr lang="pt-BR" sz="2400" dirty="0">
              <a:ea typeface="+mn-lt"/>
              <a:cs typeface="+mn-lt"/>
            </a:endParaRPr>
          </a:p>
          <a:p>
            <a:r>
              <a:rPr lang="pt-BR" sz="2400" dirty="0">
                <a:ea typeface="+mn-lt"/>
                <a:cs typeface="+mn-lt"/>
              </a:rPr>
              <a:t>Apenas o parágrafo diretamente dentro do </a:t>
            </a:r>
            <a:r>
              <a:rPr lang="pt-BR" sz="2400" dirty="0" err="1">
                <a:latin typeface="Consolas"/>
              </a:rPr>
              <a:t>div</a:t>
            </a:r>
            <a:r>
              <a:rPr lang="pt-BR" sz="2400" dirty="0">
                <a:ea typeface="+mn-lt"/>
                <a:cs typeface="+mn-lt"/>
              </a:rPr>
              <a:t> será vermelho.</a:t>
            </a:r>
            <a:endParaRPr lang="pt-BR">
              <a:ea typeface="+mn-lt"/>
              <a:cs typeface="+mn-lt"/>
            </a:endParaRPr>
          </a:p>
          <a:p>
            <a:endParaRPr lang="pt-BR" sz="2400" dirty="0"/>
          </a:p>
          <a:p>
            <a:endParaRPr lang="pt-BR" dirty="0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1EC6C2C7-C741-3EAD-1592-49ED6BF9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76" y="6248823"/>
            <a:ext cx="7086600" cy="565588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E3C3BB24-CF7D-3491-7F5B-E688EDE71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157" t="14971" r="556" b="559"/>
          <a:stretch/>
        </p:blipFill>
        <p:spPr>
          <a:xfrm>
            <a:off x="6835908" y="422902"/>
            <a:ext cx="2122794" cy="13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11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9C0344-200B-717E-C894-2EA0E2AA1448}"/>
              </a:ext>
            </a:extLst>
          </p:cNvPr>
          <p:cNvSpPr/>
          <p:nvPr/>
        </p:nvSpPr>
        <p:spPr>
          <a:xfrm>
            <a:off x="-80682" y="-73888"/>
            <a:ext cx="9735670" cy="129360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602EB1BD-ED01-BDBF-E308-EF5146F5C019}"/>
              </a:ext>
            </a:extLst>
          </p:cNvPr>
          <p:cNvSpPr txBox="1"/>
          <p:nvPr/>
        </p:nvSpPr>
        <p:spPr>
          <a:xfrm>
            <a:off x="1062319" y="5526741"/>
            <a:ext cx="74765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SELECIONANDO ELEMENTOS IRMÃOS</a:t>
            </a:r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EC01FFEF-5824-2E83-2DAB-B820F4731916}"/>
              </a:ext>
            </a:extLst>
          </p:cNvPr>
          <p:cNvSpPr txBox="1"/>
          <p:nvPr/>
        </p:nvSpPr>
        <p:spPr>
          <a:xfrm>
            <a:off x="1411942" y="3509683"/>
            <a:ext cx="672352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50" dirty="0">
                <a:solidFill>
                  <a:schemeClr val="bg1"/>
                </a:solidFill>
                <a:latin typeface="Aptos Black"/>
              </a:rPr>
              <a:t>05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D6100-19A9-6AFD-D145-B573B6D88E55}"/>
              </a:ext>
            </a:extLst>
          </p:cNvPr>
          <p:cNvSpPr/>
          <p:nvPr/>
        </p:nvSpPr>
        <p:spPr>
          <a:xfrm>
            <a:off x="1030468" y="7909985"/>
            <a:ext cx="7476565" cy="268941"/>
          </a:xfrm>
          <a:prstGeom prst="rect">
            <a:avLst/>
          </a:prstGeom>
          <a:solidFill>
            <a:srgbClr val="6B8F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570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12</a:t>
            </a:fld>
            <a:endParaRPr lang="en-US"/>
          </a:p>
        </p:txBody>
      </p:sp>
      <p:sp>
        <p:nvSpPr>
          <p:cNvPr id="10" name="Titulo">
            <a:extLst>
              <a:ext uri="{FF2B5EF4-FFF2-40B4-BE49-F238E27FC236}">
                <a16:creationId xmlns:a16="http://schemas.microsoft.com/office/drawing/2014/main" id="{80648AD6-F684-A0FD-0268-57F8130B0683}"/>
              </a:ext>
            </a:extLst>
          </p:cNvPr>
          <p:cNvSpPr txBox="1"/>
          <p:nvPr/>
        </p:nvSpPr>
        <p:spPr>
          <a:xfrm>
            <a:off x="1008531" y="954741"/>
            <a:ext cx="74765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dirty="0">
                <a:latin typeface="Aptos Black"/>
                <a:ea typeface="+mn-lt"/>
                <a:cs typeface="+mn-lt"/>
              </a:rPr>
              <a:t>CSS SIMPLIFICADO 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8DCC7F-10B6-4812-01E0-F6B3E0150773}"/>
              </a:ext>
            </a:extLst>
          </p:cNvPr>
          <p:cNvSpPr/>
          <p:nvPr/>
        </p:nvSpPr>
        <p:spPr>
          <a:xfrm>
            <a:off x="438797" y="3113"/>
            <a:ext cx="338864" cy="1748116"/>
          </a:xfrm>
          <a:prstGeom prst="rect">
            <a:avLst/>
          </a:prstGeom>
          <a:solidFill>
            <a:srgbClr val="6B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 corrido ">
            <a:extLst>
              <a:ext uri="{FF2B5EF4-FFF2-40B4-BE49-F238E27FC236}">
                <a16:creationId xmlns:a16="http://schemas.microsoft.com/office/drawing/2014/main" id="{8D1BC38B-CC17-AE7B-B401-87BE28144433}"/>
              </a:ext>
            </a:extLst>
          </p:cNvPr>
          <p:cNvSpPr txBox="1"/>
          <p:nvPr/>
        </p:nvSpPr>
        <p:spPr>
          <a:xfrm>
            <a:off x="788988" y="2792459"/>
            <a:ext cx="7428437" cy="29546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ea typeface="+mn-lt"/>
                <a:cs typeface="+mn-lt"/>
              </a:rPr>
              <a:t>Os seletores de irmão adjacente (</a:t>
            </a:r>
            <a:r>
              <a:rPr lang="pt-BR" sz="2400" dirty="0">
                <a:latin typeface="Consolas"/>
                <a:ea typeface="+mn-lt"/>
                <a:cs typeface="+mn-lt"/>
              </a:rPr>
              <a:t>+</a:t>
            </a:r>
            <a:r>
              <a:rPr lang="pt-BR" sz="2400" dirty="0">
                <a:ea typeface="+mn-lt"/>
                <a:cs typeface="+mn-lt"/>
              </a:rPr>
              <a:t>) aplicam estilos ao primeiro elemento que segue um elemento especificado.</a:t>
            </a:r>
            <a:endParaRPr lang="pt-BR">
              <a:ea typeface="+mn-lt"/>
              <a:cs typeface="+mn-lt"/>
            </a:endParaRPr>
          </a:p>
          <a:p>
            <a:endParaRPr lang="pt-BR" sz="2400" dirty="0"/>
          </a:p>
          <a:p>
            <a:r>
              <a:rPr lang="pt-BR" sz="2400" dirty="0">
                <a:ea typeface="+mn-lt"/>
                <a:cs typeface="+mn-lt"/>
              </a:rPr>
              <a:t>Somente o primeiro parágrafo após o </a:t>
            </a:r>
            <a:r>
              <a:rPr lang="pt-BR" sz="2400" dirty="0">
                <a:latin typeface="Consolas"/>
              </a:rPr>
              <a:t>h1</a:t>
            </a:r>
            <a:r>
              <a:rPr lang="pt-BR" sz="2400" dirty="0">
                <a:ea typeface="+mn-lt"/>
                <a:cs typeface="+mn-lt"/>
              </a:rPr>
              <a:t> será itálico.</a:t>
            </a:r>
            <a:endParaRPr lang="pt-BR" dirty="0"/>
          </a:p>
          <a:p>
            <a:endParaRPr lang="pt-BR" sz="2400" dirty="0"/>
          </a:p>
          <a:p>
            <a:endParaRPr lang="pt-BR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D3F5A54-257C-CAA9-8DDC-E4A15265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07" y="6396287"/>
            <a:ext cx="7436222" cy="495754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6BA4308-C573-E7F0-6BFB-B93465A07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157" t="14971" r="556" b="559"/>
          <a:stretch/>
        </p:blipFill>
        <p:spPr>
          <a:xfrm>
            <a:off x="6835908" y="422902"/>
            <a:ext cx="2122794" cy="13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9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13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9C0344-200B-717E-C894-2EA0E2AA1448}"/>
              </a:ext>
            </a:extLst>
          </p:cNvPr>
          <p:cNvSpPr/>
          <p:nvPr/>
        </p:nvSpPr>
        <p:spPr>
          <a:xfrm>
            <a:off x="-80682" y="-73888"/>
            <a:ext cx="9735670" cy="129360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602EB1BD-ED01-BDBF-E308-EF5146F5C019}"/>
              </a:ext>
            </a:extLst>
          </p:cNvPr>
          <p:cNvSpPr txBox="1"/>
          <p:nvPr/>
        </p:nvSpPr>
        <p:spPr>
          <a:xfrm>
            <a:off x="1062319" y="4961964"/>
            <a:ext cx="747656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SELECIONANDO ELEMENTOS POR ATRIBUTO</a:t>
            </a:r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EC01FFEF-5824-2E83-2DAB-B820F4731916}"/>
              </a:ext>
            </a:extLst>
          </p:cNvPr>
          <p:cNvSpPr txBox="1"/>
          <p:nvPr/>
        </p:nvSpPr>
        <p:spPr>
          <a:xfrm>
            <a:off x="1438836" y="3186953"/>
            <a:ext cx="672352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50" dirty="0">
                <a:solidFill>
                  <a:schemeClr val="bg1"/>
                </a:solidFill>
                <a:latin typeface="Aptos Black"/>
              </a:rPr>
              <a:t>06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D6100-19A9-6AFD-D145-B573B6D88E55}"/>
              </a:ext>
            </a:extLst>
          </p:cNvPr>
          <p:cNvSpPr/>
          <p:nvPr/>
        </p:nvSpPr>
        <p:spPr>
          <a:xfrm>
            <a:off x="1057362" y="8178925"/>
            <a:ext cx="7476565" cy="268941"/>
          </a:xfrm>
          <a:prstGeom prst="rect">
            <a:avLst/>
          </a:prstGeom>
          <a:solidFill>
            <a:srgbClr val="6B8F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9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14</a:t>
            </a:fld>
            <a:endParaRPr lang="en-US"/>
          </a:p>
        </p:txBody>
      </p:sp>
      <p:sp>
        <p:nvSpPr>
          <p:cNvPr id="10" name="Titulo">
            <a:extLst>
              <a:ext uri="{FF2B5EF4-FFF2-40B4-BE49-F238E27FC236}">
                <a16:creationId xmlns:a16="http://schemas.microsoft.com/office/drawing/2014/main" id="{80648AD6-F684-A0FD-0268-57F8130B0683}"/>
              </a:ext>
            </a:extLst>
          </p:cNvPr>
          <p:cNvSpPr txBox="1"/>
          <p:nvPr/>
        </p:nvSpPr>
        <p:spPr>
          <a:xfrm>
            <a:off x="1008531" y="954741"/>
            <a:ext cx="74765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dirty="0">
                <a:latin typeface="Aptos Black"/>
                <a:ea typeface="+mn-lt"/>
                <a:cs typeface="+mn-lt"/>
              </a:rPr>
              <a:t>CSS SIMPLIFICADO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8DCC7F-10B6-4812-01E0-F6B3E0150773}"/>
              </a:ext>
            </a:extLst>
          </p:cNvPr>
          <p:cNvSpPr/>
          <p:nvPr/>
        </p:nvSpPr>
        <p:spPr>
          <a:xfrm>
            <a:off x="438797" y="3113"/>
            <a:ext cx="338864" cy="1748116"/>
          </a:xfrm>
          <a:prstGeom prst="rect">
            <a:avLst/>
          </a:prstGeom>
          <a:solidFill>
            <a:srgbClr val="6B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 corrido ">
            <a:extLst>
              <a:ext uri="{FF2B5EF4-FFF2-40B4-BE49-F238E27FC236}">
                <a16:creationId xmlns:a16="http://schemas.microsoft.com/office/drawing/2014/main" id="{67A2C669-EC86-3107-6390-87BD199960B0}"/>
              </a:ext>
            </a:extLst>
          </p:cNvPr>
          <p:cNvSpPr txBox="1"/>
          <p:nvPr/>
        </p:nvSpPr>
        <p:spPr>
          <a:xfrm>
            <a:off x="788988" y="2792460"/>
            <a:ext cx="7428437" cy="29546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ea typeface="+mn-lt"/>
                <a:cs typeface="+mn-lt"/>
              </a:rPr>
              <a:t>Os seletores de atributo aplicam estilos a elementos que possuem um atributo específico com um valor determinado.</a:t>
            </a:r>
            <a:endParaRPr lang="pt-BR">
              <a:ea typeface="+mn-lt"/>
              <a:cs typeface="+mn-lt"/>
            </a:endParaRPr>
          </a:p>
          <a:p>
            <a:endParaRPr lang="pt-BR" sz="2400" dirty="0"/>
          </a:p>
          <a:p>
            <a:r>
              <a:rPr lang="pt-BR" sz="2400" dirty="0">
                <a:ea typeface="+mn-lt"/>
                <a:cs typeface="+mn-lt"/>
              </a:rPr>
              <a:t>Apenas os links que abrem em uma nova aba (</a:t>
            </a:r>
            <a:r>
              <a:rPr lang="pt-BR" sz="2400" dirty="0">
                <a:latin typeface="Consolas"/>
              </a:rPr>
              <a:t>target="_</a:t>
            </a:r>
            <a:r>
              <a:rPr lang="pt-BR" sz="2400" dirty="0" err="1">
                <a:latin typeface="Consolas"/>
              </a:rPr>
              <a:t>blank</a:t>
            </a:r>
            <a:r>
              <a:rPr lang="pt-BR" sz="2400" dirty="0">
                <a:latin typeface="Consolas"/>
              </a:rPr>
              <a:t>"</a:t>
            </a:r>
            <a:r>
              <a:rPr lang="pt-BR" sz="2400" dirty="0">
                <a:ea typeface="+mn-lt"/>
                <a:cs typeface="+mn-lt"/>
              </a:rPr>
              <a:t>) serão laranjas.</a:t>
            </a:r>
            <a:endParaRPr lang="pt-BR" dirty="0">
              <a:ea typeface="+mn-lt"/>
              <a:cs typeface="+mn-lt"/>
            </a:endParaRPr>
          </a:p>
          <a:p>
            <a:endParaRPr lang="pt-BR" sz="2400" dirty="0"/>
          </a:p>
          <a:p>
            <a:endParaRPr lang="pt-BR" dirty="0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6DB3721D-FC46-07B9-8CC1-8D4E7857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6" y="6395707"/>
            <a:ext cx="6952129" cy="5523481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C1A2EC97-BF8A-6F89-03C6-0F6A5C2FA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157" t="14971" r="556" b="559"/>
          <a:stretch/>
        </p:blipFill>
        <p:spPr>
          <a:xfrm>
            <a:off x="6835908" y="422902"/>
            <a:ext cx="2122794" cy="13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7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15</a:t>
            </a:fld>
            <a:endParaRPr lang="en-US"/>
          </a:p>
        </p:txBody>
      </p:sp>
      <p:sp>
        <p:nvSpPr>
          <p:cNvPr id="8" name="Texto corrido ">
            <a:extLst>
              <a:ext uri="{FF2B5EF4-FFF2-40B4-BE49-F238E27FC236}">
                <a16:creationId xmlns:a16="http://schemas.microsoft.com/office/drawing/2014/main" id="{B2DBBF5A-5A6D-C678-4937-AAB8D4E8B36F}"/>
              </a:ext>
            </a:extLst>
          </p:cNvPr>
          <p:cNvSpPr txBox="1"/>
          <p:nvPr/>
        </p:nvSpPr>
        <p:spPr>
          <a:xfrm>
            <a:off x="762094" y="4190953"/>
            <a:ext cx="742843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  <a:ea typeface="+mn-lt"/>
                <a:cs typeface="+mn-lt"/>
              </a:rPr>
              <a:t>Este ebook foi gerado de forma experimental por IA e diagramado por humano.</a:t>
            </a:r>
            <a:endParaRPr lang="pt-BR" dirty="0">
              <a:latin typeface="Avenir Next LT Pro"/>
              <a:ea typeface="+mn-lt"/>
              <a:cs typeface="+mn-lt"/>
            </a:endParaRPr>
          </a:p>
          <a:p>
            <a:endParaRPr lang="pt-BR" sz="2400" dirty="0">
              <a:latin typeface="Calibri"/>
              <a:ea typeface="+mn-lt"/>
              <a:cs typeface="+mn-lt"/>
            </a:endParaRPr>
          </a:p>
          <a:p>
            <a:r>
              <a:rPr lang="pt-BR" sz="2400" dirty="0">
                <a:latin typeface="Calibri"/>
                <a:ea typeface="+mn-lt"/>
                <a:cs typeface="+mn-lt"/>
              </a:rPr>
              <a:t>Este conteúdo é resultado da aula ministrada por Felipão da DIO. É um conteúdo ilustrativo e didático.   .</a:t>
            </a:r>
            <a:endParaRPr lang="pt-BR" dirty="0"/>
          </a:p>
          <a:p>
            <a:endParaRPr lang="pt-BR" sz="2400"/>
          </a:p>
          <a:p>
            <a:endParaRPr lang="pt-BR"/>
          </a:p>
        </p:txBody>
      </p:sp>
      <p:sp>
        <p:nvSpPr>
          <p:cNvPr id="10" name="Titulo">
            <a:extLst>
              <a:ext uri="{FF2B5EF4-FFF2-40B4-BE49-F238E27FC236}">
                <a16:creationId xmlns:a16="http://schemas.microsoft.com/office/drawing/2014/main" id="{80648AD6-F684-A0FD-0268-57F8130B0683}"/>
              </a:ext>
            </a:extLst>
          </p:cNvPr>
          <p:cNvSpPr txBox="1"/>
          <p:nvPr/>
        </p:nvSpPr>
        <p:spPr>
          <a:xfrm>
            <a:off x="739590" y="954741"/>
            <a:ext cx="74765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Aptos Black"/>
                <a:ea typeface="+mn-lt"/>
                <a:cs typeface="+mn-lt"/>
              </a:rPr>
              <a:t>OBRIGADO POR LER ATÉ AQUI</a:t>
            </a:r>
            <a:endParaRPr lang="pt-BR" sz="4000">
              <a:latin typeface="Aptos Black"/>
              <a:ea typeface="+mn-lt"/>
              <a:cs typeface="+mn-lt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8DCC7F-10B6-4812-01E0-F6B3E0150773}"/>
              </a:ext>
            </a:extLst>
          </p:cNvPr>
          <p:cNvSpPr/>
          <p:nvPr/>
        </p:nvSpPr>
        <p:spPr>
          <a:xfrm>
            <a:off x="438797" y="3113"/>
            <a:ext cx="338864" cy="1748116"/>
          </a:xfrm>
          <a:prstGeom prst="rect">
            <a:avLst/>
          </a:prstGeom>
          <a:solidFill>
            <a:srgbClr val="6B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6A252F-675E-8B32-59BB-DCA4B5BCCA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2400300" y="6770594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5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</a:t>
            </a:fld>
            <a:endParaRPr lang="en-US"/>
          </a:p>
        </p:txBody>
      </p:sp>
      <p:sp>
        <p:nvSpPr>
          <p:cNvPr id="7" name="Subtitulo">
            <a:extLst>
              <a:ext uri="{FF2B5EF4-FFF2-40B4-BE49-F238E27FC236}">
                <a16:creationId xmlns:a16="http://schemas.microsoft.com/office/drawing/2014/main" id="{6213EFE6-DB3C-7429-0444-22DF6AC4995F}"/>
              </a:ext>
            </a:extLst>
          </p:cNvPr>
          <p:cNvSpPr txBox="1"/>
          <p:nvPr/>
        </p:nvSpPr>
        <p:spPr>
          <a:xfrm>
            <a:off x="766483" y="2487705"/>
            <a:ext cx="74765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Simplificando o Estilo dos seus Elementos </a:t>
            </a:r>
          </a:p>
        </p:txBody>
      </p:sp>
      <p:sp>
        <p:nvSpPr>
          <p:cNvPr id="6" name="Texto corrido ">
            <a:extLst>
              <a:ext uri="{FF2B5EF4-FFF2-40B4-BE49-F238E27FC236}">
                <a16:creationId xmlns:a16="http://schemas.microsoft.com/office/drawing/2014/main" id="{5494B6F5-3530-F833-3AE9-0AD6A34C9E4C}"/>
              </a:ext>
            </a:extLst>
          </p:cNvPr>
          <p:cNvSpPr txBox="1"/>
          <p:nvPr/>
        </p:nvSpPr>
        <p:spPr>
          <a:xfrm>
            <a:off x="788988" y="3868224"/>
            <a:ext cx="7428437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  <a:ea typeface="+mn-lt"/>
                <a:cs typeface="+mn-lt"/>
              </a:rPr>
              <a:t>Neste </a:t>
            </a:r>
            <a:r>
              <a:rPr lang="pt-BR" sz="2400" err="1">
                <a:latin typeface="Calibri"/>
                <a:ea typeface="+mn-lt"/>
                <a:cs typeface="+mn-lt"/>
              </a:rPr>
              <a:t>eBook</a:t>
            </a:r>
            <a:r>
              <a:rPr lang="pt-BR" sz="2400" dirty="0">
                <a:latin typeface="Calibri"/>
                <a:ea typeface="+mn-lt"/>
                <a:cs typeface="+mn-lt"/>
              </a:rPr>
              <a:t>, vamos explorar os principais seletores CSS de maneira simples e prática, com exemplos de código que você pode aplicar em situações reais. Vamos lá!</a:t>
            </a:r>
          </a:p>
          <a:p>
            <a:endParaRPr lang="pt-BR" sz="2400"/>
          </a:p>
          <a:p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BA4EA2BF-5C56-98C0-87A8-856EE4D96A16}"/>
              </a:ext>
            </a:extLst>
          </p:cNvPr>
          <p:cNvSpPr txBox="1"/>
          <p:nvPr/>
        </p:nvSpPr>
        <p:spPr>
          <a:xfrm>
            <a:off x="793378" y="1196788"/>
            <a:ext cx="865990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dirty="0">
                <a:latin typeface="Aptos Black"/>
                <a:ea typeface="+mn-lt"/>
                <a:cs typeface="+mn-lt"/>
              </a:rPr>
              <a:t>Principais  Seletores Essenciais do CSS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5F5273A1-DA5A-882F-F85D-F1D46F508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t="14971" r="556" b="559"/>
          <a:stretch/>
        </p:blipFill>
        <p:spPr>
          <a:xfrm>
            <a:off x="2398379" y="6769916"/>
            <a:ext cx="4785311" cy="404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4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9C0344-200B-717E-C894-2EA0E2AA1448}"/>
              </a:ext>
            </a:extLst>
          </p:cNvPr>
          <p:cNvSpPr/>
          <p:nvPr/>
        </p:nvSpPr>
        <p:spPr>
          <a:xfrm>
            <a:off x="-80682" y="-73888"/>
            <a:ext cx="9735670" cy="129360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602EB1BD-ED01-BDBF-E308-EF5146F5C019}"/>
              </a:ext>
            </a:extLst>
          </p:cNvPr>
          <p:cNvSpPr txBox="1"/>
          <p:nvPr/>
        </p:nvSpPr>
        <p:spPr>
          <a:xfrm>
            <a:off x="1062319" y="4746812"/>
            <a:ext cx="747656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SELECIONANDO </a:t>
            </a:r>
            <a:r>
              <a:rPr lang="pt-BR" sz="6600" dirty="0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ELEMENTOS</a:t>
            </a:r>
            <a:r>
              <a:rPr lang="pt-BR" sz="7200" dirty="0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PELO NOME DA TAG</a:t>
            </a:r>
            <a:endParaRPr lang="pt-BR" sz="7200">
              <a:solidFill>
                <a:schemeClr val="bg1"/>
              </a:solidFill>
              <a:latin typeface="Aptos Black"/>
              <a:ea typeface="+mn-lt"/>
              <a:cs typeface="+mn-lt"/>
            </a:endParaRPr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EC01FFEF-5824-2E83-2DAB-B820F4731916}"/>
              </a:ext>
            </a:extLst>
          </p:cNvPr>
          <p:cNvSpPr txBox="1"/>
          <p:nvPr/>
        </p:nvSpPr>
        <p:spPr>
          <a:xfrm>
            <a:off x="1438836" y="2944906"/>
            <a:ext cx="672352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50">
                <a:solidFill>
                  <a:schemeClr val="bg1"/>
                </a:solidFill>
                <a:latin typeface="Aptos Black"/>
              </a:rPr>
              <a:t>01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D6100-19A9-6AFD-D145-B573B6D88E55}"/>
              </a:ext>
            </a:extLst>
          </p:cNvPr>
          <p:cNvSpPr/>
          <p:nvPr/>
        </p:nvSpPr>
        <p:spPr>
          <a:xfrm>
            <a:off x="1084256" y="8178926"/>
            <a:ext cx="7476565" cy="268941"/>
          </a:xfrm>
          <a:prstGeom prst="rect">
            <a:avLst/>
          </a:prstGeom>
          <a:solidFill>
            <a:srgbClr val="6B8F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83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4</a:t>
            </a:fld>
            <a:endParaRPr lang="en-US"/>
          </a:p>
        </p:txBody>
      </p:sp>
      <p:sp>
        <p:nvSpPr>
          <p:cNvPr id="10" name="Titulo">
            <a:extLst>
              <a:ext uri="{FF2B5EF4-FFF2-40B4-BE49-F238E27FC236}">
                <a16:creationId xmlns:a16="http://schemas.microsoft.com/office/drawing/2014/main" id="{80648AD6-F684-A0FD-0268-57F8130B0683}"/>
              </a:ext>
            </a:extLst>
          </p:cNvPr>
          <p:cNvSpPr txBox="1"/>
          <p:nvPr/>
        </p:nvSpPr>
        <p:spPr>
          <a:xfrm>
            <a:off x="1008531" y="954741"/>
            <a:ext cx="74765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dirty="0">
                <a:latin typeface="Aptos Black"/>
                <a:ea typeface="+mn-lt"/>
                <a:cs typeface="+mn-lt"/>
              </a:rPr>
              <a:t>CSS  SIMPLIFICADO 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8DCC7F-10B6-4812-01E0-F6B3E0150773}"/>
              </a:ext>
            </a:extLst>
          </p:cNvPr>
          <p:cNvSpPr/>
          <p:nvPr/>
        </p:nvSpPr>
        <p:spPr>
          <a:xfrm>
            <a:off x="438797" y="3113"/>
            <a:ext cx="338864" cy="1748116"/>
          </a:xfrm>
          <a:prstGeom prst="rect">
            <a:avLst/>
          </a:prstGeom>
          <a:solidFill>
            <a:srgbClr val="6B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 corrido ">
            <a:extLst>
              <a:ext uri="{FF2B5EF4-FFF2-40B4-BE49-F238E27FC236}">
                <a16:creationId xmlns:a16="http://schemas.microsoft.com/office/drawing/2014/main" id="{36FCA5AF-BCF3-81E8-45D6-CAF4BA756959}"/>
              </a:ext>
            </a:extLst>
          </p:cNvPr>
          <p:cNvSpPr txBox="1"/>
          <p:nvPr/>
        </p:nvSpPr>
        <p:spPr>
          <a:xfrm>
            <a:off x="439364" y="2792459"/>
            <a:ext cx="7428437" cy="29546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ea typeface="+mn-lt"/>
                <a:cs typeface="+mn-lt"/>
              </a:rPr>
              <a:t>Os seletores de </a:t>
            </a:r>
            <a:r>
              <a:rPr lang="pt-BR" sz="2400" err="1">
                <a:ea typeface="+mn-lt"/>
                <a:cs typeface="+mn-lt"/>
              </a:rPr>
              <a:t>tag</a:t>
            </a:r>
            <a:r>
              <a:rPr lang="pt-BR" sz="2400" dirty="0">
                <a:ea typeface="+mn-lt"/>
                <a:cs typeface="+mn-lt"/>
              </a:rPr>
              <a:t> selecionam todos os elementos de um tipo específico.</a:t>
            </a:r>
            <a:endParaRPr lang="pt-BR" dirty="0">
              <a:ea typeface="+mn-lt"/>
              <a:cs typeface="+mn-lt"/>
            </a:endParaRPr>
          </a:p>
          <a:p>
            <a:endParaRPr lang="pt-BR" sz="2400" dirty="0">
              <a:ea typeface="+mn-lt"/>
              <a:cs typeface="+mn-lt"/>
            </a:endParaRPr>
          </a:p>
          <a:p>
            <a:r>
              <a:rPr lang="pt-BR" sz="2400" dirty="0">
                <a:ea typeface="+mn-lt"/>
                <a:cs typeface="+mn-lt"/>
              </a:rPr>
              <a:t>Neste exemplo, todos os elementos </a:t>
            </a:r>
            <a:r>
              <a:rPr lang="pt-BR" sz="2400" dirty="0">
                <a:latin typeface="Consolas"/>
                <a:ea typeface="+mn-lt"/>
                <a:cs typeface="+mn-lt"/>
              </a:rPr>
              <a:t>&lt;p&gt;</a:t>
            </a:r>
            <a:r>
              <a:rPr lang="pt-BR" sz="2400" dirty="0">
                <a:ea typeface="+mn-lt"/>
                <a:cs typeface="+mn-lt"/>
              </a:rPr>
              <a:t> serão azulados.</a:t>
            </a:r>
            <a:endParaRPr lang="pt-BR" dirty="0">
              <a:ea typeface="+mn-lt"/>
              <a:cs typeface="+mn-lt"/>
            </a:endParaRPr>
          </a:p>
          <a:p>
            <a:pPr algn="ctr"/>
            <a:endParaRPr lang="pt-BR" sz="2400" dirty="0"/>
          </a:p>
          <a:p>
            <a:pPr algn="ctr"/>
            <a:endParaRPr lang="pt-BR" sz="2400" dirty="0"/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Tela de computador com texto preto sobre fundo verde&#10;&#10;Descrição gerada automaticamente">
            <a:extLst>
              <a:ext uri="{FF2B5EF4-FFF2-40B4-BE49-F238E27FC236}">
                <a16:creationId xmlns:a16="http://schemas.microsoft.com/office/drawing/2014/main" id="{A1270BFF-4530-C092-09AB-A8343AC56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53" y="5238432"/>
            <a:ext cx="7436223" cy="5874760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1ADF4F89-73CE-4AB8-B550-9835FAF2D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157" t="14971" r="556" b="559"/>
          <a:stretch/>
        </p:blipFill>
        <p:spPr>
          <a:xfrm>
            <a:off x="6835908" y="422902"/>
            <a:ext cx="2122794" cy="13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5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9C0344-200B-717E-C894-2EA0E2AA1448}"/>
              </a:ext>
            </a:extLst>
          </p:cNvPr>
          <p:cNvSpPr/>
          <p:nvPr/>
        </p:nvSpPr>
        <p:spPr>
          <a:xfrm>
            <a:off x="0" y="6794"/>
            <a:ext cx="9735670" cy="129360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602EB1BD-ED01-BDBF-E308-EF5146F5C019}"/>
              </a:ext>
            </a:extLst>
          </p:cNvPr>
          <p:cNvSpPr txBox="1"/>
          <p:nvPr/>
        </p:nvSpPr>
        <p:spPr>
          <a:xfrm>
            <a:off x="1062319" y="4935071"/>
            <a:ext cx="747656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SELECIONANDO POR ID</a:t>
            </a:r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EC01FFEF-5824-2E83-2DAB-B820F4731916}"/>
              </a:ext>
            </a:extLst>
          </p:cNvPr>
          <p:cNvSpPr txBox="1"/>
          <p:nvPr/>
        </p:nvSpPr>
        <p:spPr>
          <a:xfrm>
            <a:off x="1438836" y="2729753"/>
            <a:ext cx="672352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50" dirty="0">
                <a:solidFill>
                  <a:schemeClr val="bg1"/>
                </a:solidFill>
                <a:latin typeface="Aptos Black"/>
              </a:rPr>
              <a:t>02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D6100-19A9-6AFD-D145-B573B6D88E55}"/>
              </a:ext>
            </a:extLst>
          </p:cNvPr>
          <p:cNvSpPr/>
          <p:nvPr/>
        </p:nvSpPr>
        <p:spPr>
          <a:xfrm>
            <a:off x="1030468" y="7560361"/>
            <a:ext cx="7476565" cy="268941"/>
          </a:xfrm>
          <a:prstGeom prst="rect">
            <a:avLst/>
          </a:prstGeom>
          <a:solidFill>
            <a:srgbClr val="6B8F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o corrido ">
            <a:extLst>
              <a:ext uri="{FF2B5EF4-FFF2-40B4-BE49-F238E27FC236}">
                <a16:creationId xmlns:a16="http://schemas.microsoft.com/office/drawing/2014/main" id="{445BBB28-2F13-7745-8936-B646D8059E5B}"/>
              </a:ext>
            </a:extLst>
          </p:cNvPr>
          <p:cNvSpPr txBox="1"/>
          <p:nvPr/>
        </p:nvSpPr>
        <p:spPr>
          <a:xfrm>
            <a:off x="1138611" y="8682272"/>
            <a:ext cx="74284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Os seletores de ID selecionam um elemento específico com base no valor do atributo 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id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pt-BR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pt-BR" sz="2400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58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6</a:t>
            </a:fld>
            <a:endParaRPr lang="en-US"/>
          </a:p>
        </p:txBody>
      </p:sp>
      <p:sp>
        <p:nvSpPr>
          <p:cNvPr id="10" name="Titulo">
            <a:extLst>
              <a:ext uri="{FF2B5EF4-FFF2-40B4-BE49-F238E27FC236}">
                <a16:creationId xmlns:a16="http://schemas.microsoft.com/office/drawing/2014/main" id="{80648AD6-F684-A0FD-0268-57F8130B0683}"/>
              </a:ext>
            </a:extLst>
          </p:cNvPr>
          <p:cNvSpPr txBox="1"/>
          <p:nvPr/>
        </p:nvSpPr>
        <p:spPr>
          <a:xfrm>
            <a:off x="1008531" y="954741"/>
            <a:ext cx="74765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dirty="0">
                <a:latin typeface="Aptos Black"/>
                <a:ea typeface="+mn-lt"/>
                <a:cs typeface="+mn-lt"/>
              </a:rPr>
              <a:t>CSS SIMPLIFICADO 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8DCC7F-10B6-4812-01E0-F6B3E0150773}"/>
              </a:ext>
            </a:extLst>
          </p:cNvPr>
          <p:cNvSpPr/>
          <p:nvPr/>
        </p:nvSpPr>
        <p:spPr>
          <a:xfrm>
            <a:off x="438797" y="3113"/>
            <a:ext cx="338864" cy="1748116"/>
          </a:xfrm>
          <a:prstGeom prst="rect">
            <a:avLst/>
          </a:prstGeom>
          <a:solidFill>
            <a:srgbClr val="6B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corrido ">
            <a:extLst>
              <a:ext uri="{FF2B5EF4-FFF2-40B4-BE49-F238E27FC236}">
                <a16:creationId xmlns:a16="http://schemas.microsoft.com/office/drawing/2014/main" id="{CBAEEC02-5A98-CD96-F7FE-F1BD52E3433F}"/>
              </a:ext>
            </a:extLst>
          </p:cNvPr>
          <p:cNvSpPr txBox="1"/>
          <p:nvPr/>
        </p:nvSpPr>
        <p:spPr>
          <a:xfrm>
            <a:off x="788987" y="2711778"/>
            <a:ext cx="742843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ea typeface="+mn-lt"/>
                <a:cs typeface="+mn-lt"/>
              </a:rPr>
              <a:t>Os seletores de ID selecionam um elemento específico com base no valor do atributo </a:t>
            </a:r>
            <a:r>
              <a:rPr lang="pt-BR" sz="2400" dirty="0">
                <a:latin typeface="Consolas"/>
                <a:ea typeface="+mn-lt"/>
                <a:cs typeface="+mn-lt"/>
              </a:rPr>
              <a:t>id</a:t>
            </a:r>
            <a:r>
              <a:rPr lang="pt-BR" sz="2400" dirty="0">
                <a:ea typeface="+mn-lt"/>
                <a:cs typeface="+mn-lt"/>
              </a:rPr>
              <a:t>.</a:t>
            </a:r>
            <a:endParaRPr lang="pt-BR">
              <a:ea typeface="+mn-lt"/>
              <a:cs typeface="+mn-lt"/>
            </a:endParaRPr>
          </a:p>
          <a:p>
            <a:endParaRPr lang="pt-BR" sz="2400" dirty="0">
              <a:ea typeface="+mn-lt"/>
              <a:cs typeface="+mn-lt"/>
            </a:endParaRPr>
          </a:p>
          <a:p>
            <a:r>
              <a:rPr lang="pt-BR" sz="2400">
                <a:ea typeface="+mn-lt"/>
                <a:cs typeface="+mn-lt"/>
              </a:rPr>
              <a:t>Aqui, apenas o parágrafo com </a:t>
            </a:r>
            <a:r>
              <a:rPr lang="pt-BR" sz="2400">
                <a:latin typeface="Consolas"/>
              </a:rPr>
              <a:t>id="</a:t>
            </a:r>
            <a:r>
              <a:rPr lang="pt-BR" sz="2400" err="1">
                <a:latin typeface="Consolas"/>
              </a:rPr>
              <a:t>meuParagrafo</a:t>
            </a:r>
            <a:r>
              <a:rPr lang="pt-BR" sz="2400">
                <a:latin typeface="Consolas"/>
              </a:rPr>
              <a:t>"</a:t>
            </a:r>
            <a:r>
              <a:rPr lang="pt-BR" sz="2400" dirty="0">
                <a:ea typeface="+mn-lt"/>
                <a:cs typeface="+mn-lt"/>
              </a:rPr>
              <a:t> </a:t>
            </a:r>
            <a:r>
              <a:rPr lang="pt-BR" sz="2400">
                <a:ea typeface="+mn-lt"/>
                <a:cs typeface="+mn-lt"/>
              </a:rPr>
              <a:t>será afetado pelo CSS.</a:t>
            </a:r>
            <a:endParaRPr lang="pt-BR"/>
          </a:p>
          <a:p>
            <a:endParaRPr lang="pt-BR" sz="2400" dirty="0"/>
          </a:p>
          <a:p>
            <a:endParaRPr lang="pt-BR" dirty="0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4359AC5F-3B41-5649-892B-4699291D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43" y="5915869"/>
            <a:ext cx="7436222" cy="5999061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D23EA05A-8128-C701-8B07-897335A82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157" t="14971" r="556" b="559"/>
          <a:stretch/>
        </p:blipFill>
        <p:spPr>
          <a:xfrm>
            <a:off x="6835908" y="422902"/>
            <a:ext cx="2122794" cy="13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3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7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9C0344-200B-717E-C894-2EA0E2AA1448}"/>
              </a:ext>
            </a:extLst>
          </p:cNvPr>
          <p:cNvSpPr/>
          <p:nvPr/>
        </p:nvSpPr>
        <p:spPr>
          <a:xfrm>
            <a:off x="-80682" y="-73888"/>
            <a:ext cx="9735670" cy="129360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602EB1BD-ED01-BDBF-E308-EF5146F5C019}"/>
              </a:ext>
            </a:extLst>
          </p:cNvPr>
          <p:cNvSpPr txBox="1"/>
          <p:nvPr/>
        </p:nvSpPr>
        <p:spPr>
          <a:xfrm>
            <a:off x="1062319" y="5257800"/>
            <a:ext cx="747656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SELECIONANDO POR CLASSE</a:t>
            </a:r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EC01FFEF-5824-2E83-2DAB-B820F4731916}"/>
              </a:ext>
            </a:extLst>
          </p:cNvPr>
          <p:cNvSpPr txBox="1"/>
          <p:nvPr/>
        </p:nvSpPr>
        <p:spPr>
          <a:xfrm>
            <a:off x="1438836" y="3186953"/>
            <a:ext cx="672352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50" dirty="0">
                <a:solidFill>
                  <a:schemeClr val="bg1"/>
                </a:solidFill>
                <a:latin typeface="Aptos Black"/>
              </a:rPr>
              <a:t>03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D6100-19A9-6AFD-D145-B573B6D88E55}"/>
              </a:ext>
            </a:extLst>
          </p:cNvPr>
          <p:cNvSpPr/>
          <p:nvPr/>
        </p:nvSpPr>
        <p:spPr>
          <a:xfrm>
            <a:off x="1030468" y="7909984"/>
            <a:ext cx="7476565" cy="268941"/>
          </a:xfrm>
          <a:prstGeom prst="rect">
            <a:avLst/>
          </a:prstGeom>
          <a:solidFill>
            <a:srgbClr val="6B8F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o corrido ">
            <a:extLst>
              <a:ext uri="{FF2B5EF4-FFF2-40B4-BE49-F238E27FC236}">
                <a16:creationId xmlns:a16="http://schemas.microsoft.com/office/drawing/2014/main" id="{8FC447C7-40DA-25A9-DD9F-D78760E86119}"/>
              </a:ext>
            </a:extLst>
          </p:cNvPr>
          <p:cNvSpPr txBox="1"/>
          <p:nvPr/>
        </p:nvSpPr>
        <p:spPr>
          <a:xfrm>
            <a:off x="1057929" y="8816742"/>
            <a:ext cx="7428437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Os seletores de classe permitem aplicar estilos a vários elementos com o mesmo valor de atributo </a:t>
            </a:r>
            <a:r>
              <a:rPr lang="pt-BR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class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pt-BR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pt-BR" sz="2400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08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8</a:t>
            </a:fld>
            <a:endParaRPr lang="en-US"/>
          </a:p>
        </p:txBody>
      </p:sp>
      <p:sp>
        <p:nvSpPr>
          <p:cNvPr id="10" name="Titulo">
            <a:extLst>
              <a:ext uri="{FF2B5EF4-FFF2-40B4-BE49-F238E27FC236}">
                <a16:creationId xmlns:a16="http://schemas.microsoft.com/office/drawing/2014/main" id="{80648AD6-F684-A0FD-0268-57F8130B0683}"/>
              </a:ext>
            </a:extLst>
          </p:cNvPr>
          <p:cNvSpPr txBox="1"/>
          <p:nvPr/>
        </p:nvSpPr>
        <p:spPr>
          <a:xfrm>
            <a:off x="1008531" y="954741"/>
            <a:ext cx="74765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dirty="0">
                <a:latin typeface="Aptos Black"/>
                <a:ea typeface="+mn-lt"/>
                <a:cs typeface="+mn-lt"/>
              </a:rPr>
              <a:t>CSS SIMPLIFICADO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8DCC7F-10B6-4812-01E0-F6B3E0150773}"/>
              </a:ext>
            </a:extLst>
          </p:cNvPr>
          <p:cNvSpPr/>
          <p:nvPr/>
        </p:nvSpPr>
        <p:spPr>
          <a:xfrm>
            <a:off x="438797" y="3113"/>
            <a:ext cx="338864" cy="1748116"/>
          </a:xfrm>
          <a:prstGeom prst="rect">
            <a:avLst/>
          </a:prstGeom>
          <a:solidFill>
            <a:srgbClr val="6B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corrido ">
            <a:extLst>
              <a:ext uri="{FF2B5EF4-FFF2-40B4-BE49-F238E27FC236}">
                <a16:creationId xmlns:a16="http://schemas.microsoft.com/office/drawing/2014/main" id="{8F4181CB-B90E-0ED5-6768-57A6E2484596}"/>
              </a:ext>
            </a:extLst>
          </p:cNvPr>
          <p:cNvSpPr txBox="1"/>
          <p:nvPr/>
        </p:nvSpPr>
        <p:spPr>
          <a:xfrm>
            <a:off x="600728" y="2792460"/>
            <a:ext cx="7428437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ea typeface="+mn-lt"/>
                <a:cs typeface="+mn-lt"/>
              </a:rPr>
              <a:t>Os seletores de classe permitem aplicar estilos a vários elementos com o mesmo valor de atributo </a:t>
            </a:r>
            <a:r>
              <a:rPr lang="pt-BR" sz="2400" dirty="0">
                <a:latin typeface="Consolas"/>
                <a:ea typeface="+mn-lt"/>
                <a:cs typeface="+mn-lt"/>
              </a:rPr>
              <a:t>class</a:t>
            </a:r>
            <a:r>
              <a:rPr lang="pt-BR" sz="2400" dirty="0">
                <a:ea typeface="+mn-lt"/>
                <a:cs typeface="+mn-lt"/>
              </a:rPr>
              <a:t>.</a:t>
            </a:r>
            <a:endParaRPr lang="pt-BR"/>
          </a:p>
          <a:p>
            <a:endParaRPr lang="pt-BR" sz="2400" dirty="0">
              <a:ea typeface="+mn-lt"/>
              <a:cs typeface="+mn-lt"/>
            </a:endParaRPr>
          </a:p>
          <a:p>
            <a:r>
              <a:rPr lang="pt-BR" sz="2400" dirty="0">
                <a:ea typeface="+mn-lt"/>
                <a:cs typeface="+mn-lt"/>
              </a:rPr>
              <a:t>Os parágrafos com </a:t>
            </a:r>
            <a:r>
              <a:rPr lang="pt-BR" sz="2400" dirty="0" err="1">
                <a:latin typeface="Consolas"/>
              </a:rPr>
              <a:t>class</a:t>
            </a:r>
            <a:r>
              <a:rPr lang="pt-BR" sz="2400" dirty="0">
                <a:latin typeface="Consolas"/>
              </a:rPr>
              <a:t>="destaque"</a:t>
            </a:r>
            <a:r>
              <a:rPr lang="pt-BR" sz="2400" dirty="0">
                <a:ea typeface="+mn-lt"/>
                <a:cs typeface="+mn-lt"/>
              </a:rPr>
              <a:t> terão fundo amarelo.</a:t>
            </a:r>
            <a:endParaRPr lang="pt-BR">
              <a:ea typeface="+mn-lt"/>
              <a:cs typeface="+mn-lt"/>
            </a:endParaRPr>
          </a:p>
          <a:p>
            <a:endParaRPr lang="pt-BR" sz="2400" dirty="0"/>
          </a:p>
          <a:p>
            <a:endParaRPr lang="pt-BR" dirty="0"/>
          </a:p>
        </p:txBody>
      </p:sp>
      <p:pic>
        <p:nvPicPr>
          <p:cNvPr id="11" name="Imagem 10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43FDB66-2DB0-571F-2F21-8034A1D3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06" y="6140822"/>
            <a:ext cx="7436221" cy="576431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8BE94E83-296D-C530-0E00-E12F77D52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157" t="14971" r="556" b="559"/>
          <a:stretch/>
        </p:blipFill>
        <p:spPr>
          <a:xfrm>
            <a:off x="6835908" y="422902"/>
            <a:ext cx="2122794" cy="13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23D070-19A8-6107-E7F3-377BDA2E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44F1-669D-4861-A8AB-09932FB0EB1A}" type="datetime1">
              <a:t>16/07/2024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D7D15C-24BB-A005-0E28-96DD22CD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￼    Seletores CSS - Adiano Luciano do carmo  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6FF63-EF5E-F77E-0ABD-9954B0A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9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9C0344-200B-717E-C894-2EA0E2AA1448}"/>
              </a:ext>
            </a:extLst>
          </p:cNvPr>
          <p:cNvSpPr/>
          <p:nvPr/>
        </p:nvSpPr>
        <p:spPr>
          <a:xfrm>
            <a:off x="-80682" y="-73888"/>
            <a:ext cx="9735670" cy="129360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602EB1BD-ED01-BDBF-E308-EF5146F5C019}"/>
              </a:ext>
            </a:extLst>
          </p:cNvPr>
          <p:cNvSpPr txBox="1"/>
          <p:nvPr/>
        </p:nvSpPr>
        <p:spPr>
          <a:xfrm>
            <a:off x="1035425" y="5446059"/>
            <a:ext cx="747656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SELECIONANDO ELEMENTOS FILHOS</a:t>
            </a:r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EC01FFEF-5824-2E83-2DAB-B820F4731916}"/>
              </a:ext>
            </a:extLst>
          </p:cNvPr>
          <p:cNvSpPr txBox="1"/>
          <p:nvPr/>
        </p:nvSpPr>
        <p:spPr>
          <a:xfrm>
            <a:off x="1411942" y="3509683"/>
            <a:ext cx="672352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50" dirty="0">
                <a:solidFill>
                  <a:schemeClr val="bg1"/>
                </a:solidFill>
                <a:latin typeface="Aptos Black"/>
              </a:rPr>
              <a:t>04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D6100-19A9-6AFD-D145-B573B6D88E55}"/>
              </a:ext>
            </a:extLst>
          </p:cNvPr>
          <p:cNvSpPr/>
          <p:nvPr/>
        </p:nvSpPr>
        <p:spPr>
          <a:xfrm>
            <a:off x="1030468" y="7909984"/>
            <a:ext cx="7476565" cy="268941"/>
          </a:xfrm>
          <a:prstGeom prst="rect">
            <a:avLst/>
          </a:prstGeom>
          <a:solidFill>
            <a:srgbClr val="6B8F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28736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emianVTI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BohemianVTI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Bohemi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AA0957B6-9651-4F50-8EB8-D9F009F1C26A}" vid="{D1E7B544-9A8A-44B5-ABA3-322A5F0453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Papel A3 (297 x 420 mm)</PresentationFormat>
  <Slides>15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BohemianVTI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400</cp:revision>
  <dcterms:created xsi:type="dcterms:W3CDTF">2024-07-11T08:49:43Z</dcterms:created>
  <dcterms:modified xsi:type="dcterms:W3CDTF">2024-07-16T21:45:23Z</dcterms:modified>
</cp:coreProperties>
</file>